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6" r:id="rId7"/>
    <p:sldId id="260" r:id="rId8"/>
    <p:sldId id="261" r:id="rId9"/>
    <p:sldId id="262" r:id="rId10"/>
    <p:sldId id="263" r:id="rId11"/>
    <p:sldId id="265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24" autoAdjust="0"/>
  </p:normalViewPr>
  <p:slideViewPr>
    <p:cSldViewPr>
      <p:cViewPr>
        <p:scale>
          <a:sx n="77" d="100"/>
          <a:sy n="77" d="100"/>
        </p:scale>
        <p:origin x="-954" y="-6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91A52-DBAB-49D1-AC50-050BA865B234}" type="datetimeFigureOut">
              <a:rPr lang="cs-CZ" smtClean="0"/>
              <a:pPr/>
              <a:t>5.2.2015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A9431-9160-42AA-9630-53E5D9BFF16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91A52-DBAB-49D1-AC50-050BA865B234}" type="datetimeFigureOut">
              <a:rPr lang="cs-CZ" smtClean="0"/>
              <a:pPr/>
              <a:t>5.2.2015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A9431-9160-42AA-9630-53E5D9BFF16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91A52-DBAB-49D1-AC50-050BA865B234}" type="datetimeFigureOut">
              <a:rPr lang="cs-CZ" smtClean="0"/>
              <a:pPr/>
              <a:t>5.2.2015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A9431-9160-42AA-9630-53E5D9BFF16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91A52-DBAB-49D1-AC50-050BA865B234}" type="datetimeFigureOut">
              <a:rPr lang="cs-CZ" smtClean="0"/>
              <a:pPr/>
              <a:t>5.2.2015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A9431-9160-42AA-9630-53E5D9BFF16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91A52-DBAB-49D1-AC50-050BA865B234}" type="datetimeFigureOut">
              <a:rPr lang="cs-CZ" smtClean="0"/>
              <a:pPr/>
              <a:t>5.2.2015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A9431-9160-42AA-9630-53E5D9BFF16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91A52-DBAB-49D1-AC50-050BA865B234}" type="datetimeFigureOut">
              <a:rPr lang="cs-CZ" smtClean="0"/>
              <a:pPr/>
              <a:t>5.2.2015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A9431-9160-42AA-9630-53E5D9BFF16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91A52-DBAB-49D1-AC50-050BA865B234}" type="datetimeFigureOut">
              <a:rPr lang="cs-CZ" smtClean="0"/>
              <a:pPr/>
              <a:t>5.2.2015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A9431-9160-42AA-9630-53E5D9BFF16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91A52-DBAB-49D1-AC50-050BA865B234}" type="datetimeFigureOut">
              <a:rPr lang="cs-CZ" smtClean="0"/>
              <a:pPr/>
              <a:t>5.2.2015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A9431-9160-42AA-9630-53E5D9BFF16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91A52-DBAB-49D1-AC50-050BA865B234}" type="datetimeFigureOut">
              <a:rPr lang="cs-CZ" smtClean="0"/>
              <a:pPr/>
              <a:t>5.2.2015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A9431-9160-42AA-9630-53E5D9BFF16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91A52-DBAB-49D1-AC50-050BA865B234}" type="datetimeFigureOut">
              <a:rPr lang="cs-CZ" smtClean="0"/>
              <a:pPr/>
              <a:t>5.2.2015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A9431-9160-42AA-9630-53E5D9BFF16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91A52-DBAB-49D1-AC50-050BA865B234}" type="datetimeFigureOut">
              <a:rPr lang="cs-CZ" smtClean="0"/>
              <a:pPr/>
              <a:t>5.2.2015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A9431-9160-42AA-9630-53E5D9BFF16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91A52-DBAB-49D1-AC50-050BA865B234}" type="datetimeFigureOut">
              <a:rPr lang="cs-CZ" smtClean="0"/>
              <a:pPr/>
              <a:t>5.2.2015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A9431-9160-42AA-9630-53E5D9BFF16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zachariasova.lucia@vlada.cz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196753"/>
            <a:ext cx="7772400" cy="2403698"/>
          </a:xfrm>
        </p:spPr>
        <p:txBody>
          <a:bodyPr/>
          <a:lstStyle/>
          <a:p>
            <a:r>
              <a:rPr lang="cs-CZ" b="1" dirty="0" smtClean="0"/>
              <a:t>Kroky na úrovni vlády ČR v oblasti sladění pracovního, soukromého a rodinného života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95536" y="3886200"/>
            <a:ext cx="8352928" cy="1752600"/>
          </a:xfrm>
        </p:spPr>
        <p:txBody>
          <a:bodyPr>
            <a:normAutofit fontScale="92500"/>
          </a:bodyPr>
          <a:lstStyle/>
          <a:p>
            <a:r>
              <a:rPr lang="cs-CZ" b="1" dirty="0" smtClean="0"/>
              <a:t>Lucia Zachariášová</a:t>
            </a:r>
          </a:p>
          <a:p>
            <a:r>
              <a:rPr lang="cs-CZ" dirty="0" smtClean="0"/>
              <a:t>Oddělení rovnosti žen a mužů, Sekce pro lidská práva</a:t>
            </a:r>
          </a:p>
          <a:p>
            <a:r>
              <a:rPr lang="cs-CZ" dirty="0" smtClean="0"/>
              <a:t>Úřad vlády ČR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b="1" dirty="0" smtClean="0"/>
              <a:t>Zipový zákon</a:t>
            </a:r>
            <a:endParaRPr lang="cs-CZ" sz="3200" b="1" dirty="0"/>
          </a:p>
        </p:txBody>
      </p:sp>
      <p:sp>
        <p:nvSpPr>
          <p:cNvPr id="3" name="Podnadpis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cs-CZ" sz="2200" dirty="0" smtClean="0"/>
              <a:t>Návrh novely volebních zákonů pro volby do Poslanecké sněmovny a zastupitelstev krajů;</a:t>
            </a:r>
          </a:p>
          <a:p>
            <a:pPr algn="just"/>
            <a:r>
              <a:rPr lang="cs-CZ" sz="2200" dirty="0" smtClean="0"/>
              <a:t>Zastoupení žen a mužů na kandidátních listinách – na prvních dvou místech muž i žena a dále v každé trojici kandidátka či kandidát opačného  pohlaví, aby bylo dosaženo 30% zastoupení;</a:t>
            </a:r>
          </a:p>
          <a:p>
            <a:pPr algn="just"/>
            <a:r>
              <a:rPr lang="cs-CZ" sz="2200" dirty="0" smtClean="0"/>
              <a:t>Sankce za nedodržení -  krácení příspěvku na získaný mandát;</a:t>
            </a:r>
          </a:p>
          <a:p>
            <a:pPr algn="just"/>
            <a:r>
              <a:rPr lang="cs-CZ" sz="2200" dirty="0" smtClean="0"/>
              <a:t>Zákon může zprostředkovaně přinést zlepšení slaďování pracovního/politického a soukromého života.</a:t>
            </a:r>
          </a:p>
          <a:p>
            <a:pPr algn="just"/>
            <a:endParaRPr lang="cs-CZ" sz="2000" dirty="0"/>
          </a:p>
          <a:p>
            <a:pPr algn="just"/>
            <a:r>
              <a:rPr lang="cs-CZ" sz="2200" dirty="0" smtClean="0"/>
              <a:t>Návrhu </a:t>
            </a:r>
            <a:r>
              <a:rPr lang="cs-CZ" sz="2200" dirty="0"/>
              <a:t>směrnice Evropského parlamentu a Rady o zlepšení genderové vyváženosti mezi členy dozorčí rady / nevýkonnými členy správní rady společností kotovaných na </a:t>
            </a:r>
            <a:r>
              <a:rPr lang="cs-CZ" sz="2200" dirty="0" smtClean="0"/>
              <a:t>burzách</a:t>
            </a:r>
            <a:endParaRPr lang="cs-CZ" sz="2300" dirty="0" smtClean="0"/>
          </a:p>
        </p:txBody>
      </p:sp>
    </p:spTree>
    <p:extLst>
      <p:ext uri="{BB962C8B-B14F-4D97-AF65-F5344CB8AC3E}">
        <p14:creationId xmlns:p14="http://schemas.microsoft.com/office/powerpoint/2010/main" xmlns="" val="3766477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ctrTitle"/>
          </p:nvPr>
        </p:nvSpPr>
        <p:spPr>
          <a:xfrm>
            <a:off x="685800" y="1340769"/>
            <a:ext cx="7772400" cy="1728191"/>
          </a:xfrm>
        </p:spPr>
        <p:txBody>
          <a:bodyPr/>
          <a:lstStyle/>
          <a:p>
            <a:r>
              <a:rPr lang="cs-CZ" b="1" dirty="0" smtClean="0"/>
              <a:t>Děkuji za pozornost!</a:t>
            </a:r>
            <a:endParaRPr lang="cs-CZ" b="1" dirty="0"/>
          </a:p>
        </p:txBody>
      </p:sp>
      <p:sp>
        <p:nvSpPr>
          <p:cNvPr id="6" name="Podnadpis 5"/>
          <p:cNvSpPr>
            <a:spLocks noGrp="1"/>
          </p:cNvSpPr>
          <p:nvPr>
            <p:ph type="subTitle" idx="1"/>
          </p:nvPr>
        </p:nvSpPr>
        <p:spPr>
          <a:xfrm>
            <a:off x="539552" y="2996952"/>
            <a:ext cx="7992888" cy="2641848"/>
          </a:xfrm>
        </p:spPr>
        <p:txBody>
          <a:bodyPr>
            <a:normAutofit/>
          </a:bodyPr>
          <a:lstStyle/>
          <a:p>
            <a:r>
              <a:rPr lang="cs-CZ" b="1" dirty="0" smtClean="0"/>
              <a:t>Lucia Zachariášová</a:t>
            </a:r>
          </a:p>
          <a:p>
            <a:r>
              <a:rPr lang="cs-CZ" sz="2800" dirty="0" smtClean="0"/>
              <a:t>Oddělení rovnosti žen a mužů, Sekce pro lidská práva</a:t>
            </a:r>
          </a:p>
          <a:p>
            <a:r>
              <a:rPr lang="cs-CZ" sz="2800" dirty="0" smtClean="0">
                <a:hlinkClick r:id="rId2"/>
              </a:rPr>
              <a:t>zachariasova.lucia@vlada.cz</a:t>
            </a:r>
            <a:endParaRPr lang="cs-CZ" sz="2800" dirty="0" smtClean="0"/>
          </a:p>
          <a:p>
            <a:r>
              <a:rPr lang="cs-CZ" sz="2800" dirty="0" smtClean="0"/>
              <a:t>+420 296 153 535, +420 777 467 571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xmlns="" val="2721101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Programové prohlášení vlády ČR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/>
              <a:t>Vláda bude důsledně uplatňovat princip rovnosti žen </a:t>
            </a:r>
            <a:r>
              <a:rPr lang="cs-CZ" dirty="0" smtClean="0"/>
              <a:t>a mužů</a:t>
            </a:r>
            <a:r>
              <a:rPr lang="cs-CZ" dirty="0"/>
              <a:t>. Vláda se zaměří na potlačování </a:t>
            </a:r>
            <a:r>
              <a:rPr lang="cs-CZ" dirty="0" err="1"/>
              <a:t>genderově</a:t>
            </a:r>
            <a:r>
              <a:rPr lang="cs-CZ" dirty="0"/>
              <a:t> podmíněného násilí. </a:t>
            </a:r>
            <a:r>
              <a:rPr lang="cs-CZ" b="1" dirty="0"/>
              <a:t>Bude usilovat o slaďování pracovního, soukromého a rodinného života, včetně zajištění dostatečných kapacit předškolních zařízení a podpory flexibilních a stabilních forem práce</a:t>
            </a:r>
            <a:r>
              <a:rPr lang="cs-CZ" dirty="0"/>
              <a:t>, dále bude usilovat o podporu vyššího zastoupení žen v rozhodovacích pozicích a stejnou odměnu za stejnou nebo srovnatelnou práci. </a:t>
            </a:r>
            <a:r>
              <a:rPr lang="cs-CZ" dirty="0" smtClean="0"/>
              <a:t>(…)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885574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b="1" dirty="0" smtClean="0"/>
              <a:t>Rada vlády pro rovné příležitosti žen a mužů</a:t>
            </a:r>
            <a:endParaRPr lang="cs-CZ" sz="3200" b="1" dirty="0"/>
          </a:p>
        </p:txBody>
      </p:sp>
      <p:sp>
        <p:nvSpPr>
          <p:cNvPr id="3" name="Podnadp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2400" dirty="0" smtClean="0"/>
              <a:t>Od </a:t>
            </a:r>
            <a:r>
              <a:rPr lang="cs-CZ" sz="2400" dirty="0"/>
              <a:t>roku 2001 je stálým poradním orgánem vlády ČR v oblasti vytváření rovných příležitostí pro ženy a </a:t>
            </a:r>
            <a:r>
              <a:rPr lang="cs-CZ" sz="2400" dirty="0" smtClean="0"/>
              <a:t>muže.</a:t>
            </a:r>
          </a:p>
          <a:p>
            <a:pPr algn="just"/>
            <a:endParaRPr lang="cs-CZ" sz="2400" dirty="0" smtClean="0"/>
          </a:p>
          <a:p>
            <a:pPr algn="just"/>
            <a:r>
              <a:rPr lang="cs-CZ" sz="2400" dirty="0" smtClean="0"/>
              <a:t>Zasedání </a:t>
            </a:r>
            <a:r>
              <a:rPr lang="cs-CZ" sz="2400" dirty="0"/>
              <a:t>Rady </a:t>
            </a:r>
            <a:r>
              <a:rPr lang="cs-CZ" sz="2400" dirty="0" smtClean="0"/>
              <a:t>dne 26</a:t>
            </a:r>
            <a:r>
              <a:rPr lang="cs-CZ" sz="2400" dirty="0"/>
              <a:t>. srpna </a:t>
            </a:r>
            <a:r>
              <a:rPr lang="cs-CZ" sz="2400" dirty="0" smtClean="0"/>
              <a:t>2014:</a:t>
            </a:r>
            <a:endParaRPr lang="cs-CZ" sz="2400" dirty="0"/>
          </a:p>
          <a:p>
            <a:pPr marL="457200" lvl="1" indent="0" algn="just">
              <a:buNone/>
            </a:pPr>
            <a:r>
              <a:rPr lang="cs-CZ" sz="2400" dirty="0" smtClean="0"/>
              <a:t>Usnesení </a:t>
            </a:r>
            <a:r>
              <a:rPr lang="cs-CZ" sz="2400" dirty="0"/>
              <a:t>týkající se </a:t>
            </a:r>
            <a:r>
              <a:rPr lang="cs-CZ" sz="2400" b="1" dirty="0"/>
              <a:t>komplexního řešení problematiky kapacit zařízení předškolní péče o děti</a:t>
            </a:r>
            <a:r>
              <a:rPr lang="cs-CZ" sz="2400" dirty="0"/>
              <a:t> s doporučením ministrovi školství, mládeže a tělovýchovy, ve spolupráci s ministryní práce a sociálních věcí, ministrem zdravotnictví, ministrem pro lidská práva, rovné příležitosti a legislativu a odbornou veřejností, aby zřídil meziresortní pracovní skupinu ke komplexnímu řešení této problematiky.</a:t>
            </a:r>
          </a:p>
          <a:p>
            <a:pPr marL="457200" lvl="1" indent="0" algn="just">
              <a:buNone/>
            </a:pP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659594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b="1" dirty="0" smtClean="0"/>
              <a:t>Výbor pro sladění pracovního, soukromého a rodinného života</a:t>
            </a:r>
            <a:endParaRPr lang="cs-CZ" sz="3200" b="1" dirty="0"/>
          </a:p>
        </p:txBody>
      </p:sp>
      <p:sp>
        <p:nvSpPr>
          <p:cNvPr id="3" name="Podnadpis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/>
            <a:r>
              <a:rPr lang="cs-CZ" sz="2400" dirty="0"/>
              <a:t>Diskuse k </a:t>
            </a:r>
            <a:r>
              <a:rPr lang="cs-CZ" sz="2400" b="1" dirty="0"/>
              <a:t>návrhu zákona o poskytování služby péče o dítě v dětské skupině</a:t>
            </a:r>
            <a:r>
              <a:rPr lang="cs-CZ" sz="2400" dirty="0"/>
              <a:t>. </a:t>
            </a:r>
            <a:r>
              <a:rPr lang="cs-CZ" sz="2400" dirty="0" smtClean="0"/>
              <a:t>Výbor </a:t>
            </a:r>
            <a:r>
              <a:rPr lang="cs-CZ" sz="2400" dirty="0"/>
              <a:t>v minulosti uplatnil k návrhu zákona připomínky, jeho zástupci a zástupkyně se účastnili rovněž </a:t>
            </a:r>
            <a:r>
              <a:rPr lang="cs-CZ" sz="2400" dirty="0" smtClean="0"/>
              <a:t>jednání </a:t>
            </a:r>
            <a:r>
              <a:rPr lang="cs-CZ" sz="2400" dirty="0"/>
              <a:t>se zákonem </a:t>
            </a:r>
            <a:r>
              <a:rPr lang="cs-CZ" sz="2400" dirty="0" smtClean="0"/>
              <a:t>souvisejících atd. </a:t>
            </a:r>
            <a:endParaRPr lang="cs-CZ" sz="2400" dirty="0"/>
          </a:p>
          <a:p>
            <a:pPr algn="just"/>
            <a:r>
              <a:rPr lang="cs-CZ" sz="2400" dirty="0"/>
              <a:t>Diskuse k </a:t>
            </a:r>
            <a:r>
              <a:rPr lang="cs-CZ" sz="2400" b="1" dirty="0"/>
              <a:t>vážným provozním důvodům</a:t>
            </a:r>
            <a:r>
              <a:rPr lang="cs-CZ" sz="2400" dirty="0"/>
              <a:t>, které jsou ze strany zaměstnavatelů využívané jako </a:t>
            </a:r>
            <a:r>
              <a:rPr lang="cs-CZ" sz="2400" dirty="0" smtClean="0"/>
              <a:t>důvod </a:t>
            </a:r>
            <a:r>
              <a:rPr lang="cs-CZ" sz="2400" dirty="0"/>
              <a:t>k nepovolení zkrácené pracovní doby pro zaměstnance/zaměstnankyně, které na ni jinak mají nárok z důvodů uvedených v § 241 odst. 2 zákoníku práce. Výbor provedl šetření mezi zaměstnavateli, odborovými organizacemi, inspektoráty práce a dalšími subjekty a zpracovává výsledky tohoto průzkumu, z nichž vyvodí další kroky.</a:t>
            </a:r>
          </a:p>
        </p:txBody>
      </p:sp>
    </p:spTree>
    <p:extLst>
      <p:ext uri="{BB962C8B-B14F-4D97-AF65-F5344CB8AC3E}">
        <p14:creationId xmlns:p14="http://schemas.microsoft.com/office/powerpoint/2010/main" xmlns="" val="3611237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b="1" dirty="0" smtClean="0"/>
              <a:t>Vládní strategie pro rovnost žen a mužů v ČR na léta 2014 – 2020 I.</a:t>
            </a:r>
            <a:endParaRPr lang="cs-CZ" sz="3200" b="1" dirty="0"/>
          </a:p>
        </p:txBody>
      </p:sp>
      <p:sp>
        <p:nvSpPr>
          <p:cNvPr id="3" name="Podnadpis 2"/>
          <p:cNvSpPr>
            <a:spLocks noGrp="1"/>
          </p:cNvSpPr>
          <p:nvPr>
            <p:ph idx="1"/>
          </p:nvPr>
        </p:nvSpPr>
        <p:spPr>
          <a:xfrm>
            <a:off x="251520" y="1600200"/>
            <a:ext cx="8568952" cy="4525963"/>
          </a:xfrm>
        </p:spPr>
        <p:txBody>
          <a:bodyPr>
            <a:noAutofit/>
          </a:bodyPr>
          <a:lstStyle/>
          <a:p>
            <a:r>
              <a:rPr lang="cs-CZ" sz="2200" b="1" dirty="0" smtClean="0"/>
              <a:t>Strategie identifikuje tyto problémové oblasti:</a:t>
            </a:r>
          </a:p>
          <a:p>
            <a:pPr lvl="1" algn="just"/>
            <a:r>
              <a:rPr lang="cs-CZ" sz="2200" dirty="0" smtClean="0"/>
              <a:t>Nízká kapacita a kvalita, nevyjasněné kompetence v otázkách zařízení poskytujících služby v oblasti vzdělávání a péče o děti a o závislé osoby.</a:t>
            </a:r>
            <a:endParaRPr lang="cs-CZ" sz="2200" b="1" dirty="0" smtClean="0"/>
          </a:p>
          <a:p>
            <a:pPr lvl="1"/>
            <a:r>
              <a:rPr lang="cs-CZ" sz="2200" dirty="0" smtClean="0"/>
              <a:t>Nedostatečná nabídka flexibilních forem práce a související nejistota zaměstnání.</a:t>
            </a:r>
            <a:endParaRPr lang="cs-CZ" sz="2200" b="1" dirty="0" smtClean="0"/>
          </a:p>
          <a:p>
            <a:pPr lvl="1"/>
            <a:r>
              <a:rPr lang="cs-CZ" sz="2200" dirty="0" smtClean="0"/>
              <a:t>Nízká podpora rodičů s malými dětmi ze strany státu i zaměstnavatelů.</a:t>
            </a:r>
            <a:endParaRPr lang="cs-CZ" sz="2200" b="1" dirty="0" smtClean="0"/>
          </a:p>
          <a:p>
            <a:pPr lvl="1"/>
            <a:r>
              <a:rPr lang="cs-CZ" sz="2200" dirty="0" smtClean="0"/>
              <a:t>Nejasný výklad a nedostatečné právní předpisy v oblasti slaďování pracovního, soukromého a rodinného života.</a:t>
            </a:r>
            <a:endParaRPr lang="cs-CZ" sz="2200" b="1" dirty="0" smtClean="0"/>
          </a:p>
          <a:p>
            <a:pPr lvl="1"/>
            <a:r>
              <a:rPr lang="cs-CZ" sz="2200" dirty="0" smtClean="0"/>
              <a:t>Nedostatečné ocenění péče a domácí práce společností. </a:t>
            </a:r>
            <a:endParaRPr lang="cs-CZ" sz="2200" b="1" dirty="0" smtClean="0"/>
          </a:p>
          <a:p>
            <a:pPr lvl="1"/>
            <a:r>
              <a:rPr lang="cs-CZ" sz="2200" dirty="0" smtClean="0"/>
              <a:t>Nízká účast mužů na péči o malé děti, závislé osoby a o domácnost. 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xmlns="" val="3766477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b="1" dirty="0" smtClean="0"/>
              <a:t>Vládní strategie pro rovnost žen a mužů v ČR na léta 2014 – 2020 II.</a:t>
            </a:r>
            <a:endParaRPr lang="cs-CZ" sz="3200" b="1" dirty="0"/>
          </a:p>
        </p:txBody>
      </p:sp>
      <p:sp>
        <p:nvSpPr>
          <p:cNvPr id="3" name="Podnadpis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200" b="1" dirty="0" smtClean="0"/>
              <a:t>Hlavní </a:t>
            </a:r>
            <a:r>
              <a:rPr lang="cs-CZ" sz="2200" b="1" dirty="0"/>
              <a:t>cíl Strategie v </a:t>
            </a:r>
            <a:r>
              <a:rPr lang="cs-CZ" sz="2200" b="1" dirty="0" smtClean="0"/>
              <a:t>oblasti slaďování</a:t>
            </a:r>
          </a:p>
          <a:p>
            <a:pPr lvl="1"/>
            <a:r>
              <a:rPr lang="cs-CZ" sz="2200" dirty="0"/>
              <a:t>Vytvoření celospolečenských podmínek pro efektivní slaďování pracovního, soukromého a rodinného </a:t>
            </a:r>
            <a:r>
              <a:rPr lang="cs-CZ" sz="2200" dirty="0" smtClean="0"/>
              <a:t>života;</a:t>
            </a:r>
            <a:endParaRPr lang="cs-CZ" sz="2200" dirty="0"/>
          </a:p>
          <a:p>
            <a:pPr lvl="1" algn="just"/>
            <a:r>
              <a:rPr lang="cs-CZ" sz="2200" dirty="0"/>
              <a:t>Zajištění kapacit předškolních zařízení péče o děti na úrovni tzv. Barcelonských cílů (tj. kapacita zařízení péče o děti pro 33 procent dětí do tří let a pro 90 procent dětí mezi třemi lety a nástupem do základní školy</a:t>
            </a:r>
            <a:r>
              <a:rPr lang="cs-CZ" sz="2200" dirty="0" smtClean="0"/>
              <a:t>);</a:t>
            </a:r>
            <a:endParaRPr lang="cs-CZ" sz="2200" dirty="0"/>
          </a:p>
          <a:p>
            <a:pPr lvl="1"/>
            <a:r>
              <a:rPr lang="cs-CZ" sz="2200" dirty="0"/>
              <a:t>Zvýšení podílu flexibilních forem práce (částečných úvazků a práce z domova) na úroveň průměru v EU v r. 2012, tj. na 20 %. </a:t>
            </a:r>
          </a:p>
          <a:p>
            <a:endParaRPr lang="cs-CZ" sz="2200" b="1" dirty="0"/>
          </a:p>
          <a:p>
            <a:pPr marL="342900" lvl="1" indent="-342900">
              <a:buFont typeface="Arial" pitchFamily="34" charset="0"/>
              <a:buChar char="•"/>
            </a:pPr>
            <a:r>
              <a:rPr lang="cs-CZ" sz="2200" dirty="0"/>
              <a:t>Navrhuje se dosažení těchto cílů do roku 2020.</a:t>
            </a:r>
          </a:p>
          <a:p>
            <a:endParaRPr lang="cs-CZ" sz="2200" b="1" dirty="0" smtClean="0"/>
          </a:p>
          <a:p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xmlns="" val="3583637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b="1" dirty="0" smtClean="0"/>
              <a:t>Zákon </a:t>
            </a:r>
            <a:r>
              <a:rPr lang="cs-CZ" sz="3200" b="1" dirty="0"/>
              <a:t>o poskytování služby péče o dítě v dětské </a:t>
            </a:r>
            <a:r>
              <a:rPr lang="cs-CZ" sz="3200" b="1" dirty="0" smtClean="0"/>
              <a:t>skupině I.</a:t>
            </a:r>
            <a:endParaRPr lang="cs-CZ" sz="3200" b="1" dirty="0"/>
          </a:p>
        </p:txBody>
      </p:sp>
      <p:sp>
        <p:nvSpPr>
          <p:cNvPr id="3" name="Podnadpis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/>
            <a:r>
              <a:rPr lang="cs-CZ" sz="2300" dirty="0" smtClean="0"/>
              <a:t>Prezident nepodepsal zákon a vrátil jej 9. října 2014 Poslanecké sněmovně  z důvodu ohrožení lesních školek a </a:t>
            </a:r>
            <a:r>
              <a:rPr lang="cs-CZ" sz="2300" dirty="0"/>
              <a:t>s </a:t>
            </a:r>
            <a:r>
              <a:rPr lang="cs-CZ" sz="2300" dirty="0" smtClean="0"/>
              <a:t>argumentem, že schválený </a:t>
            </a:r>
            <a:r>
              <a:rPr lang="cs-CZ" sz="2300" dirty="0"/>
              <a:t>zákon </a:t>
            </a:r>
            <a:r>
              <a:rPr lang="cs-CZ" sz="2300" dirty="0" smtClean="0"/>
              <a:t>omezuje alternativy </a:t>
            </a:r>
            <a:r>
              <a:rPr lang="cs-CZ" sz="2300" dirty="0"/>
              <a:t>péče o </a:t>
            </a:r>
            <a:r>
              <a:rPr lang="cs-CZ" sz="2300" dirty="0" smtClean="0"/>
              <a:t>dítě.</a:t>
            </a:r>
            <a:endParaRPr lang="cs-CZ" sz="2300" dirty="0"/>
          </a:p>
          <a:p>
            <a:pPr marL="0" indent="0" algn="just">
              <a:buNone/>
            </a:pPr>
            <a:r>
              <a:rPr lang="cs-CZ" sz="2300" u="sng" dirty="0" smtClean="0"/>
              <a:t>Stanovuje</a:t>
            </a:r>
            <a:r>
              <a:rPr lang="cs-CZ" sz="2300" dirty="0" smtClean="0"/>
              <a:t>:</a:t>
            </a:r>
          </a:p>
          <a:p>
            <a:pPr algn="just"/>
            <a:r>
              <a:rPr lang="cs-CZ" sz="2300" dirty="0" smtClean="0"/>
              <a:t>podmínky, za jakých mohou zaměstnavatelé a další subjekty (např. uzemní samosprávné celky, vysoké školy) poskytovat péči o dítě v dětské skupině,</a:t>
            </a:r>
          </a:p>
          <a:p>
            <a:pPr algn="just"/>
            <a:r>
              <a:rPr lang="cs-CZ" sz="2300" dirty="0" smtClean="0"/>
              <a:t>počty dětí a pečujících osob v jedné dětské skupině,</a:t>
            </a:r>
          </a:p>
          <a:p>
            <a:pPr algn="just"/>
            <a:r>
              <a:rPr lang="cs-CZ" sz="2300" dirty="0" smtClean="0"/>
              <a:t>podmínky stravování v dětské skupině,</a:t>
            </a:r>
          </a:p>
          <a:p>
            <a:pPr algn="just"/>
            <a:r>
              <a:rPr lang="cs-CZ" sz="2300" dirty="0" smtClean="0"/>
              <a:t>plán výchovy a péče o dítě,</a:t>
            </a:r>
          </a:p>
          <a:p>
            <a:pPr algn="just"/>
            <a:r>
              <a:rPr lang="cs-CZ" sz="2300" dirty="0"/>
              <a:t>t</a:t>
            </a:r>
            <a:r>
              <a:rPr lang="cs-CZ" sz="2300" dirty="0" smtClean="0"/>
              <a:t>echnické a hygienické požadavky.</a:t>
            </a:r>
            <a:endParaRPr lang="cs-CZ" sz="2300" dirty="0"/>
          </a:p>
          <a:p>
            <a:pPr algn="just"/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4096581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b="1" dirty="0" smtClean="0"/>
              <a:t>Zákon </a:t>
            </a:r>
            <a:r>
              <a:rPr lang="cs-CZ" sz="3200" b="1" dirty="0"/>
              <a:t>o poskytování služby péče o dítě v dětské </a:t>
            </a:r>
            <a:r>
              <a:rPr lang="cs-CZ" sz="3200" b="1" dirty="0" smtClean="0"/>
              <a:t>skupině II.</a:t>
            </a:r>
            <a:endParaRPr lang="cs-CZ" sz="3200" b="1" dirty="0"/>
          </a:p>
        </p:txBody>
      </p:sp>
      <p:sp>
        <p:nvSpPr>
          <p:cNvPr id="3" name="Podnadpis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cs-CZ" sz="2300" dirty="0" smtClean="0"/>
              <a:t>Stanovuje slevy na daních pro zaměstnavatele i rodiče:</a:t>
            </a:r>
            <a:endParaRPr lang="cs-CZ" sz="2300" dirty="0"/>
          </a:p>
          <a:p>
            <a:pPr lvl="1" algn="just"/>
            <a:r>
              <a:rPr lang="cs-CZ" sz="2300" dirty="0"/>
              <a:t>Zaměstnavatelé – daňově uznatelné náklady (výdaje) na provozování dětské skupiny.</a:t>
            </a:r>
          </a:p>
          <a:p>
            <a:pPr lvl="1" algn="just"/>
            <a:r>
              <a:rPr lang="cs-CZ" sz="2300" dirty="0"/>
              <a:t>Rodiče – sleva na dani z příjmů fyzických osob za umístění dítěte pro poplatníka nebo poplatnici, která za účelem poskytnutí péče o děti předškolního věku využije služeb školky podle školského zákona nebo zařízení péče o děti předškolního věku, včetně dětské skupiny.</a:t>
            </a:r>
          </a:p>
          <a:p>
            <a:pPr algn="just"/>
            <a:endParaRPr lang="cs-CZ" sz="2300" dirty="0"/>
          </a:p>
          <a:p>
            <a:pPr algn="just"/>
            <a:r>
              <a:rPr lang="cs-CZ" sz="2300" dirty="0"/>
              <a:t>Zohledňuje i děti mladší dvou </a:t>
            </a:r>
            <a:r>
              <a:rPr lang="cs-CZ" sz="2300" dirty="0" smtClean="0"/>
              <a:t>let, je koncipován pro děti od jednoho roku. </a:t>
            </a:r>
            <a:endParaRPr lang="cs-CZ" sz="2300" dirty="0"/>
          </a:p>
          <a:p>
            <a:pPr algn="just"/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887680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b="1" dirty="0" smtClean="0"/>
              <a:t>Operační programy</a:t>
            </a:r>
            <a:endParaRPr lang="cs-CZ" sz="3200" b="1" dirty="0"/>
          </a:p>
        </p:txBody>
      </p:sp>
      <p:sp>
        <p:nvSpPr>
          <p:cNvPr id="3" name="Podnadpis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cs-CZ" sz="2300" b="1" dirty="0" smtClean="0"/>
              <a:t>Operační program Zaměstnanost</a:t>
            </a:r>
          </a:p>
          <a:p>
            <a:pPr lvl="1" algn="just"/>
            <a:r>
              <a:rPr lang="cs-CZ" sz="2300" dirty="0" smtClean="0"/>
              <a:t>obsahuje oblast Rovnost žen a mužů.</a:t>
            </a:r>
          </a:p>
          <a:p>
            <a:pPr lvl="1" algn="just"/>
            <a:r>
              <a:rPr lang="cs-CZ" sz="2300" dirty="0" smtClean="0"/>
              <a:t>podpora slaďování pracovního, soukromého a rodinného života,</a:t>
            </a:r>
          </a:p>
          <a:p>
            <a:pPr lvl="1" algn="just"/>
            <a:r>
              <a:rPr lang="cs-CZ" sz="2300" dirty="0" smtClean="0"/>
              <a:t>podpora  služeb péče o děti, flexibilních forem práce, zapojení mužů do péče apod.</a:t>
            </a:r>
          </a:p>
          <a:p>
            <a:pPr algn="just"/>
            <a:r>
              <a:rPr lang="cs-CZ" sz="2300" b="1" dirty="0" smtClean="0"/>
              <a:t>Operační program Výzkum, vývoj a vzdělávání a Integrovaný regionální operační program (Memorandum o spolupráci)</a:t>
            </a:r>
          </a:p>
          <a:p>
            <a:pPr lvl="1" algn="just"/>
            <a:r>
              <a:rPr lang="cs-CZ" sz="2300" dirty="0" smtClean="0"/>
              <a:t>OP </a:t>
            </a:r>
            <a:r>
              <a:rPr lang="cs-CZ" sz="2300" dirty="0"/>
              <a:t>VVV </a:t>
            </a:r>
            <a:r>
              <a:rPr lang="cs-CZ" sz="2300" dirty="0" smtClean="0"/>
              <a:t>- vybavení škol, vzdělávací aktivity,</a:t>
            </a:r>
          </a:p>
          <a:p>
            <a:pPr lvl="1" algn="just"/>
            <a:r>
              <a:rPr lang="cs-CZ" sz="2300" dirty="0" smtClean="0"/>
              <a:t>IROP – infrastruktura, vybavení </a:t>
            </a:r>
            <a:r>
              <a:rPr lang="cs-CZ" sz="2300" dirty="0"/>
              <a:t>škol.</a:t>
            </a:r>
            <a:endParaRPr lang="cs-CZ" sz="23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586909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487</Words>
  <Application>Microsoft Office PowerPoint</Application>
  <PresentationFormat>Předvádění na obrazovce (4:3)</PresentationFormat>
  <Paragraphs>63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Motiv sady Office</vt:lpstr>
      <vt:lpstr>Kroky na úrovni vlády ČR v oblasti sladění pracovního, soukromého a rodinného života</vt:lpstr>
      <vt:lpstr>Programové prohlášení vlády ČR</vt:lpstr>
      <vt:lpstr>Rada vlády pro rovné příležitosti žen a mužů</vt:lpstr>
      <vt:lpstr>Výbor pro sladění pracovního, soukromého a rodinného života</vt:lpstr>
      <vt:lpstr>Vládní strategie pro rovnost žen a mužů v ČR na léta 2014 – 2020 I.</vt:lpstr>
      <vt:lpstr>Vládní strategie pro rovnost žen a mužů v ČR na léta 2014 – 2020 II.</vt:lpstr>
      <vt:lpstr>Zákon o poskytování služby péče o dítě v dětské skupině I.</vt:lpstr>
      <vt:lpstr>Zákon o poskytování služby péče o dítě v dětské skupině II.</vt:lpstr>
      <vt:lpstr>Operační programy</vt:lpstr>
      <vt:lpstr>Zipový zákon</vt:lpstr>
      <vt:lpstr>Děkuji za pozornost!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iva</dc:creator>
  <cp:lastModifiedBy>Stanislav Štech</cp:lastModifiedBy>
  <cp:revision>27</cp:revision>
  <dcterms:created xsi:type="dcterms:W3CDTF">2014-09-07T16:17:09Z</dcterms:created>
  <dcterms:modified xsi:type="dcterms:W3CDTF">2015-02-05T11:03:31Z</dcterms:modified>
</cp:coreProperties>
</file>